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0" r:id="rId6"/>
    <p:sldId id="271" r:id="rId7"/>
    <p:sldId id="259" r:id="rId8"/>
    <p:sldId id="270" r:id="rId9"/>
    <p:sldId id="261" r:id="rId10"/>
    <p:sldId id="266" r:id="rId11"/>
    <p:sldId id="267" r:id="rId12"/>
    <p:sldId id="268" r:id="rId13"/>
    <p:sldId id="269" r:id="rId14"/>
    <p:sldId id="265" r:id="rId15"/>
    <p:sldId id="262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55"/>
    <p:restoredTop sz="94656"/>
  </p:normalViewPr>
  <p:slideViewPr>
    <p:cSldViewPr snapToGrid="0" snapToObjects="1">
      <p:cViewPr varScale="1">
        <p:scale>
          <a:sx n="104" d="100"/>
          <a:sy n="104" d="100"/>
        </p:scale>
        <p:origin x="88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sv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n illusion of swirling lines in black and white">
            <a:extLst>
              <a:ext uri="{FF2B5EF4-FFF2-40B4-BE49-F238E27FC236}">
                <a16:creationId xmlns:a16="http://schemas.microsoft.com/office/drawing/2014/main" id="{00586DD9-5E88-888E-7651-66962A2D54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999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870DEF6-46A2-D4F8-8BE6-91165D93E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950" y="1860919"/>
            <a:ext cx="3731460" cy="3108645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5182" y="2080047"/>
            <a:ext cx="3098526" cy="1571164"/>
          </a:xfrm>
        </p:spPr>
        <p:txBody>
          <a:bodyPr anchor="t">
            <a:normAutofit/>
          </a:bodyPr>
          <a:lstStyle/>
          <a:p>
            <a:pPr algn="l"/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Iteration 1 - ResumeAI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68" y="4199213"/>
            <a:ext cx="3143954" cy="598548"/>
          </a:xfrm>
        </p:spPr>
        <p:txBody>
          <a:bodyPr anchor="ctr">
            <a:noAutofit/>
          </a:bodyPr>
          <a:lstStyle/>
          <a:p>
            <a:pPr algn="l">
              <a:lnSpc>
                <a:spcPct val="90000"/>
              </a:lnSpc>
            </a:pPr>
            <a:r>
              <a:rPr lang="en-US" sz="1600" dirty="0"/>
              <a:t>Team Members: Amruth, </a:t>
            </a:r>
            <a:r>
              <a:rPr lang="en-US" sz="1600" dirty="0" err="1"/>
              <a:t>Jaindra</a:t>
            </a:r>
            <a:r>
              <a:rPr lang="en-US" sz="1600" dirty="0"/>
              <a:t>, Faizan, Tushar, </a:t>
            </a:r>
            <a:r>
              <a:rPr lang="en-US" sz="1600" dirty="0" err="1"/>
              <a:t>Shubh</a:t>
            </a:r>
            <a:r>
              <a:rPr lang="en-US" sz="1600" dirty="0"/>
              <a:t>, Hemant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2632D6-DED9-FDEC-FD9F-09FF0A454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2377" y="403477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84D2502-11A8-6E72-254B-64AA917000B5}"/>
              </a:ext>
            </a:extLst>
          </p:cNvPr>
          <p:cNvSpPr txBox="1"/>
          <p:nvPr/>
        </p:nvSpPr>
        <p:spPr>
          <a:xfrm>
            <a:off x="1570580" y="3547174"/>
            <a:ext cx="2173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Summary of Progress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129493-0C60-24F2-0437-BB9486D5A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473" y="727352"/>
            <a:ext cx="3293268" cy="1323439"/>
          </a:xfrm>
        </p:spPr>
        <p:txBody>
          <a:bodyPr anchor="t">
            <a:norm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Code Setup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09AFE8-9934-40C0-A058-4008A3B19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370" y="1498600"/>
            <a:ext cx="3945732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3588ED6-49C5-4EAF-BBCE-DB6B4184D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0149B80A-4A62-4495-AE87-F32755EBDD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438C3DC5-5887-49A9-AABB-A9772488F2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BD695E1-00AC-49AE-93BF-22000734A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F721D808-B8BC-4568-A927-12BC276FBF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7B2886F6-DE07-47C7-840F-22CD86C0D1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" name="Picture 6" descr="A black and blue rectangle with a black background&#10;&#10;Description automatically generated">
            <a:extLst>
              <a:ext uri="{FF2B5EF4-FFF2-40B4-BE49-F238E27FC236}">
                <a16:creationId xmlns:a16="http://schemas.microsoft.com/office/drawing/2014/main" id="{6806EECF-DAD8-1EDB-5698-C76E1E06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818" y="3189574"/>
            <a:ext cx="3276834" cy="70031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37B872-2CAF-4434-5BAD-6E00A9FFF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6368" y="1714500"/>
            <a:ext cx="3644741" cy="3886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1800" dirty="0">
                <a:solidFill>
                  <a:schemeClr val="bg1">
                    <a:alpha val="80000"/>
                  </a:schemeClr>
                </a:solidFill>
              </a:rPr>
              <a:t>We use </a:t>
            </a:r>
            <a:r>
              <a:rPr lang="en-IN" sz="1800" dirty="0" err="1">
                <a:solidFill>
                  <a:schemeClr val="bg1">
                    <a:alpha val="80000"/>
                  </a:schemeClr>
                </a:solidFill>
              </a:rPr>
              <a:t>lerna</a:t>
            </a:r>
            <a:r>
              <a:rPr lang="en-IN" sz="1800" dirty="0">
                <a:solidFill>
                  <a:schemeClr val="bg1">
                    <a:alpha val="80000"/>
                  </a:schemeClr>
                </a:solidFill>
              </a:rPr>
              <a:t> and yarn workspaces to manage aspects of the code namely:</a:t>
            </a:r>
          </a:p>
          <a:p>
            <a:pPr lvl="1">
              <a:lnSpc>
                <a:spcPct val="90000"/>
              </a:lnSpc>
            </a:pPr>
            <a:r>
              <a:rPr lang="en-IN" sz="1800" dirty="0">
                <a:solidFill>
                  <a:schemeClr val="bg1">
                    <a:alpha val="80000"/>
                  </a:schemeClr>
                </a:solidFill>
              </a:rPr>
              <a:t>API – the backend server (</a:t>
            </a:r>
            <a:r>
              <a:rPr lang="en-IN" sz="1800" dirty="0" err="1">
                <a:solidFill>
                  <a:schemeClr val="bg1">
                    <a:alpha val="80000"/>
                  </a:schemeClr>
                </a:solidFill>
              </a:rPr>
              <a:t>Fastify</a:t>
            </a:r>
            <a:r>
              <a:rPr lang="en-IN" sz="1800" dirty="0">
                <a:solidFill>
                  <a:schemeClr val="bg1">
                    <a:alpha val="80000"/>
                  </a:schemeClr>
                </a:solidFill>
              </a:rPr>
              <a:t>)</a:t>
            </a:r>
          </a:p>
          <a:p>
            <a:pPr lvl="1">
              <a:lnSpc>
                <a:spcPct val="90000"/>
              </a:lnSpc>
            </a:pPr>
            <a:r>
              <a:rPr lang="en-IN" sz="1800" dirty="0">
                <a:solidFill>
                  <a:schemeClr val="bg1">
                    <a:alpha val="80000"/>
                  </a:schemeClr>
                </a:solidFill>
              </a:rPr>
              <a:t>Database – for database design, management and </a:t>
            </a:r>
            <a:r>
              <a:rPr lang="en-IN" sz="1800" dirty="0" err="1">
                <a:solidFill>
                  <a:schemeClr val="bg1">
                    <a:alpha val="80000"/>
                  </a:schemeClr>
                </a:solidFill>
              </a:rPr>
              <a:t>prisma</a:t>
            </a:r>
            <a:r>
              <a:rPr lang="en-IN" sz="1800" dirty="0">
                <a:solidFill>
                  <a:schemeClr val="bg1">
                    <a:alpha val="80000"/>
                  </a:schemeClr>
                </a:solidFill>
              </a:rPr>
              <a:t> operations</a:t>
            </a:r>
          </a:p>
          <a:p>
            <a:pPr lvl="1">
              <a:lnSpc>
                <a:spcPct val="90000"/>
              </a:lnSpc>
            </a:pPr>
            <a:r>
              <a:rPr lang="en-IN" sz="1800" dirty="0">
                <a:solidFill>
                  <a:schemeClr val="bg1">
                    <a:alpha val="80000"/>
                  </a:schemeClr>
                </a:solidFill>
              </a:rPr>
              <a:t>Web – the </a:t>
            </a:r>
            <a:r>
              <a:rPr lang="en-IN" sz="1800" dirty="0" err="1">
                <a:solidFill>
                  <a:schemeClr val="bg1">
                    <a:alpha val="80000"/>
                  </a:schemeClr>
                </a:solidFill>
              </a:rPr>
              <a:t>React.js</a:t>
            </a:r>
            <a:r>
              <a:rPr lang="en-IN" sz="1800" dirty="0">
                <a:solidFill>
                  <a:schemeClr val="bg1">
                    <a:alpha val="80000"/>
                  </a:schemeClr>
                </a:solidFill>
              </a:rPr>
              <a:t> frontend</a:t>
            </a:r>
          </a:p>
        </p:txBody>
      </p:sp>
    </p:spTree>
    <p:extLst>
      <p:ext uri="{BB962C8B-B14F-4D97-AF65-F5344CB8AC3E}">
        <p14:creationId xmlns:p14="http://schemas.microsoft.com/office/powerpoint/2010/main" val="4073145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FEF463D-EE6B-46FF-B7C7-74B09A96C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1A27B3A-460C-4100-99B5-817F25979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316" y="1498602"/>
            <a:ext cx="3302509" cy="3940174"/>
            <a:chOff x="827089" y="1498602"/>
            <a:chExt cx="4403345" cy="3940174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5450488-7F33-43E4-B4DA-CAB50A1CC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E5154B2-BEF9-4C08-B6B1-9DED9F17C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bg1">
                <a:alpha val="86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FC54FE9-07AA-D5ED-2F20-C6D2309BA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095" y="2023558"/>
            <a:ext cx="2640949" cy="2491292"/>
          </a:xfrm>
        </p:spPr>
        <p:txBody>
          <a:bodyPr anchor="t">
            <a:normAutofit/>
          </a:bodyPr>
          <a:lstStyle/>
          <a:p>
            <a:r>
              <a:rPr lang="en-IN" sz="3500"/>
              <a:t>API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B5ED20-499B-41E7-95BE-8BBD31314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0316" y="4258080"/>
            <a:ext cx="3302508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5A51D22-76EA-4C70-B5C9-ED3946924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0316" y="4258080"/>
            <a:ext cx="3302508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290A9-28D7-822D-98BC-CE1AA001A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4381" y="1311088"/>
            <a:ext cx="3957637" cy="432726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2100">
                <a:solidFill>
                  <a:schemeClr val="tx1">
                    <a:alpha val="80000"/>
                  </a:schemeClr>
                </a:solidFill>
              </a:rPr>
              <a:t>fastify is used to create backend REST APIs</a:t>
            </a:r>
          </a:p>
          <a:p>
            <a:pPr>
              <a:lnSpc>
                <a:spcPct val="90000"/>
              </a:lnSpc>
            </a:pPr>
            <a:r>
              <a:rPr lang="en-IN" sz="2100">
                <a:solidFill>
                  <a:schemeClr val="tx1">
                    <a:alpha val="80000"/>
                  </a:schemeClr>
                </a:solidFill>
              </a:rPr>
              <a:t>Using fastify plugins, authentication pre-handler is setup for verifying JWT token(Authorization header) of an incoming request with the SSO server</a:t>
            </a:r>
          </a:p>
          <a:p>
            <a:pPr>
              <a:lnSpc>
                <a:spcPct val="90000"/>
              </a:lnSpc>
            </a:pPr>
            <a:r>
              <a:rPr lang="en-IN" sz="2100">
                <a:solidFill>
                  <a:schemeClr val="tx1">
                    <a:alpha val="80000"/>
                  </a:schemeClr>
                </a:solidFill>
              </a:rPr>
              <a:t>Validations are done using ‘yup’</a:t>
            </a:r>
          </a:p>
          <a:p>
            <a:pPr>
              <a:lnSpc>
                <a:spcPct val="90000"/>
              </a:lnSpc>
            </a:pPr>
            <a:r>
              <a:rPr lang="en-IN" sz="2100">
                <a:solidFill>
                  <a:schemeClr val="tx1">
                    <a:alpha val="80000"/>
                  </a:schemeClr>
                </a:solidFill>
              </a:rPr>
              <a:t>Appropriate error handling with custom error codes has been setup and will be expanded in future</a:t>
            </a:r>
          </a:p>
        </p:txBody>
      </p:sp>
    </p:spTree>
    <p:extLst>
      <p:ext uri="{BB962C8B-B14F-4D97-AF65-F5344CB8AC3E}">
        <p14:creationId xmlns:p14="http://schemas.microsoft.com/office/powerpoint/2010/main" val="424109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EB9A56-F08A-7730-A830-4522DC91D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316" y="1641752"/>
            <a:ext cx="2645568" cy="4366936"/>
          </a:xfrm>
        </p:spPr>
        <p:txBody>
          <a:bodyPr anchor="t">
            <a:normAutofit/>
          </a:bodyPr>
          <a:lstStyle/>
          <a:p>
            <a:r>
              <a:rPr lang="en-IN" sz="3500"/>
              <a:t>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4C767-DC6D-E8E1-0CB6-89AB11917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6560" y="1641752"/>
            <a:ext cx="4601171" cy="3960000"/>
          </a:xfrm>
        </p:spPr>
        <p:txBody>
          <a:bodyPr>
            <a:normAutofit/>
          </a:bodyPr>
          <a:lstStyle/>
          <a:p>
            <a:r>
              <a:rPr lang="en-IN" sz="2400" dirty="0"/>
              <a:t>Prisma ORM is used for handling database configurations and operations</a:t>
            </a:r>
          </a:p>
          <a:p>
            <a:r>
              <a:rPr lang="en-IN" sz="2400" dirty="0"/>
              <a:t>New changes to database design is done via migrations</a:t>
            </a:r>
          </a:p>
          <a:p>
            <a:r>
              <a:rPr lang="en-IN" sz="2400" dirty="0"/>
              <a:t>Every database change also creates a </a:t>
            </a:r>
            <a:r>
              <a:rPr lang="en-IN" sz="2400" dirty="0" err="1"/>
              <a:t>dbml</a:t>
            </a:r>
            <a:r>
              <a:rPr lang="en-IN" sz="2400" dirty="0"/>
              <a:t> file to visualize the database</a:t>
            </a:r>
          </a:p>
        </p:txBody>
      </p:sp>
    </p:spTree>
    <p:extLst>
      <p:ext uri="{BB962C8B-B14F-4D97-AF65-F5344CB8AC3E}">
        <p14:creationId xmlns:p14="http://schemas.microsoft.com/office/powerpoint/2010/main" val="2433597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892E19-92E7-4BB2-8C3F-DBDFE8D9D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3436144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1E493D3-31D9-4B80-9798-EEA082E12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2E6AA4D-EC17-45B5-B621-DF0FD91FD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D56F11D0-7966-41FE-AAB9-EC0C54F11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86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EDE579A-0A12-4A10-85D4-A8DA1663B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CA79E3-BA58-419A-8541-7498AC2633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2348C622-BC44-4959-B64E-427015FD1F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8841A98-AA1D-4F65-A368-EF31110B07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6609F08-9B2C-4879-AC68-E3E537BED7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6910EFC9-D70D-42FD-BCCD-AB1F710BFD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83BEF371-1E22-4C4F-A62F-AC6B92CAE0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7781752-4E03-E983-C1A3-6E6209489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316" y="1641752"/>
            <a:ext cx="1991915" cy="3213277"/>
          </a:xfrm>
        </p:spPr>
        <p:txBody>
          <a:bodyPr anchor="t">
            <a:normAutofit/>
          </a:bodyPr>
          <a:lstStyle/>
          <a:p>
            <a:r>
              <a:rPr lang="en-IN" sz="3500" dirty="0"/>
              <a:t>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59678-5C48-B778-1379-3D79B22DD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0" y="1721579"/>
            <a:ext cx="4605337" cy="3952648"/>
          </a:xfrm>
        </p:spPr>
        <p:txBody>
          <a:bodyPr>
            <a:normAutofit/>
          </a:bodyPr>
          <a:lstStyle/>
          <a:p>
            <a:r>
              <a:rPr lang="en-IN" sz="2100">
                <a:solidFill>
                  <a:schemeClr val="tx1">
                    <a:alpha val="80000"/>
                  </a:schemeClr>
                </a:solidFill>
              </a:rPr>
              <a:t>React js is the base framework for frontend development</a:t>
            </a:r>
          </a:p>
          <a:p>
            <a:r>
              <a:rPr lang="en-IN" sz="2100">
                <a:solidFill>
                  <a:schemeClr val="tx1">
                    <a:alpha val="80000"/>
                  </a:schemeClr>
                </a:solidFill>
              </a:rPr>
              <a:t>Vite is used as a build tool</a:t>
            </a:r>
          </a:p>
          <a:p>
            <a:r>
              <a:rPr lang="en-IN" sz="2100">
                <a:solidFill>
                  <a:schemeClr val="tx1">
                    <a:alpha val="80000"/>
                  </a:schemeClr>
                </a:solidFill>
              </a:rPr>
              <a:t>Material UI is the core UI package</a:t>
            </a:r>
          </a:p>
          <a:p>
            <a:r>
              <a:rPr lang="en-IN" sz="2100">
                <a:solidFill>
                  <a:schemeClr val="tx1">
                    <a:alpha val="80000"/>
                  </a:schemeClr>
                </a:solidFill>
              </a:rPr>
              <a:t>Keycloak SSO has been implemented for login, logout and other functionalities</a:t>
            </a:r>
          </a:p>
          <a:p>
            <a:r>
              <a:rPr lang="en-IN" sz="2100">
                <a:solidFill>
                  <a:schemeClr val="tx1">
                    <a:alpha val="80000"/>
                  </a:schemeClr>
                </a:solidFill>
              </a:rPr>
              <a:t>Redux is used for state management</a:t>
            </a:r>
          </a:p>
        </p:txBody>
      </p:sp>
    </p:spTree>
    <p:extLst>
      <p:ext uri="{BB962C8B-B14F-4D97-AF65-F5344CB8AC3E}">
        <p14:creationId xmlns:p14="http://schemas.microsoft.com/office/powerpoint/2010/main" val="4245728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9E881A4-A468-403A-9941-F8FFD5C68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Browser Window">
            <a:extLst>
              <a:ext uri="{FF2B5EF4-FFF2-40B4-BE49-F238E27FC236}">
                <a16:creationId xmlns:a16="http://schemas.microsoft.com/office/drawing/2014/main" id="{C25AE9E5-6C4B-4054-FACE-27EB48F03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4380" y="2269884"/>
            <a:ext cx="2415349" cy="241534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F168544-607B-491A-8601-3087D0FCE1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6527" y="1"/>
            <a:ext cx="5567473" cy="68580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9CC257-F1F1-C5B9-A8AA-3C23B8CC8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9965" y="-168688"/>
            <a:ext cx="4250452" cy="1289024"/>
          </a:xfrm>
        </p:spPr>
        <p:txBody>
          <a:bodyPr anchor="b">
            <a:normAutofit/>
          </a:bodyPr>
          <a:lstStyle/>
          <a:p>
            <a:r>
              <a:rPr lang="en-US" sz="2800" b="1" dirty="0">
                <a:solidFill>
                  <a:schemeClr val="bg1">
                    <a:alpha val="60000"/>
                  </a:schemeClr>
                </a:solidFill>
              </a:rPr>
              <a:t>API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8FB2C-8318-3AB9-8F8C-480A17E5D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6180" y="1337310"/>
            <a:ext cx="5314950" cy="533781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endParaRPr lang="en-US" sz="1800" b="0" i="0" u="none" strike="noStrike" dirty="0">
              <a:solidFill>
                <a:schemeClr val="bg1"/>
              </a:solidFill>
              <a:effectLst/>
            </a:endParaRPr>
          </a:p>
          <a:p>
            <a:pPr>
              <a:lnSpc>
                <a:spcPct val="90000"/>
              </a:lnSpc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</a:rPr>
              <a:t>We always use asynchronous functions in </a:t>
            </a:r>
            <a:r>
              <a:rPr lang="en-US" sz="1800" b="0" i="0" u="none" strike="noStrike" dirty="0" err="1">
                <a:solidFill>
                  <a:schemeClr val="bg1"/>
                </a:solidFill>
                <a:effectLst/>
              </a:rPr>
              <a:t>Fastify’s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</a:rPr>
              <a:t> request handlers to ensure smooth, non-blocking operations.</a:t>
            </a:r>
          </a:p>
          <a:p>
            <a:pPr>
              <a:lnSpc>
                <a:spcPct val="90000"/>
              </a:lnSpc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</a:rPr>
              <a:t>Types are defined for the request body to maintain consistency and enforce validation rules.</a:t>
            </a:r>
          </a:p>
          <a:p>
            <a:pPr>
              <a:lnSpc>
                <a:spcPct val="90000"/>
              </a:lnSpc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</a:rPr>
              <a:t>The request body is verified when applicable to ensure all necessary data is valid before processing.</a:t>
            </a:r>
          </a:p>
          <a:p>
            <a:pPr>
              <a:lnSpc>
                <a:spcPct val="90000"/>
              </a:lnSpc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</a:rPr>
              <a:t>The request body is verified when applicable to ensure all necessary data is valid before proceeding.</a:t>
            </a:r>
          </a:p>
          <a:p>
            <a:pPr>
              <a:lnSpc>
                <a:spcPct val="90000"/>
              </a:lnSpc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</a:rPr>
              <a:t>We then perform the required database operations efficiently.</a:t>
            </a:r>
          </a:p>
          <a:p>
            <a:pPr>
              <a:lnSpc>
                <a:spcPct val="90000"/>
              </a:lnSpc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</a:rPr>
              <a:t>Finally, appropriate status codes and error messages are returned to ensure clear and correct responses.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779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909" y="669925"/>
            <a:ext cx="3488147" cy="4812755"/>
          </a:xfrm>
        </p:spPr>
        <p:txBody>
          <a:bodyPr anchor="b">
            <a:normAutofit/>
          </a:bodyPr>
          <a:lstStyle/>
          <a:p>
            <a:pPr algn="r"/>
            <a:r>
              <a:rPr lang="en-US" sz="6300">
                <a:solidFill>
                  <a:schemeClr val="bg1"/>
                </a:solidFill>
              </a:rPr>
              <a:t>Plan for Next Iteration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4" y="5597879"/>
            <a:ext cx="3826505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7735" y="753042"/>
            <a:ext cx="3421704" cy="5172060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Tasks: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Complete backend setup for CRUD operations.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Integration testing of frontend and backend.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Implement UI/UX refinements.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User feedback and testing for MVP features.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The next</a:t>
            </a:r>
          </a:p>
          <a:p>
            <a:r>
              <a:rPr lang="en-US" sz="1900" dirty="0">
                <a:solidFill>
                  <a:schemeClr val="bg1"/>
                </a:solidFill>
                <a:latin typeface="-webkit-standard"/>
              </a:rPr>
              <a:t>I</a:t>
            </a:r>
            <a:r>
              <a:rPr lang="en-US" sz="1900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teration will focus on completing the backend setup for CRUD operations, performing thorough integration testing between the frontend and backend, and refining the UI/UX. Additionally, gathering user feedback and conducting testing on MVP features will be prioritized to ensure readiness for deployment.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85B6-322A-CC26-23E6-D188C5CB7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4" name="2024-10-17 21-08-46">
            <a:hlinkClick r:id="" action="ppaction://media"/>
            <a:extLst>
              <a:ext uri="{FF2B5EF4-FFF2-40B4-BE49-F238E27FC236}">
                <a16:creationId xmlns:a16="http://schemas.microsoft.com/office/drawing/2014/main" id="{C59B5462-46C7-3F28-98F0-DE082EE839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913" y="1600200"/>
            <a:ext cx="7242175" cy="4525963"/>
          </a:xfrm>
        </p:spPr>
      </p:pic>
    </p:spTree>
    <p:extLst>
      <p:ext uri="{BB962C8B-B14F-4D97-AF65-F5344CB8AC3E}">
        <p14:creationId xmlns:p14="http://schemas.microsoft.com/office/powerpoint/2010/main" val="390314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605" y="1450655"/>
            <a:ext cx="2949023" cy="395669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900" dirty="0">
                <a:solidFill>
                  <a:schemeClr val="bg1"/>
                </a:solidFill>
              </a:rPr>
              <a:t>Summary of Program in Iteration 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60605" y="1450655"/>
            <a:ext cx="294902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60605" y="5408571"/>
            <a:ext cx="294902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08061"/>
            <a:ext cx="3756675" cy="457197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Key Achievements: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Setup of GitHub repository, Docker, and initial backend structure.</a:t>
            </a:r>
          </a:p>
          <a:p>
            <a:r>
              <a:rPr lang="en-US" sz="2400" dirty="0">
                <a:solidFill>
                  <a:schemeClr val="bg1"/>
                </a:solidFill>
              </a:rPr>
              <a:t>Progress on signup, login, and resume upload features.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Challenges faced with integration and unfamiliar technologies.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335A262-7106-4571-BE09-CFA60A9DB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6F043C-2A2A-4ECE-99FC-9670FAF95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600200" y="685800"/>
            <a:ext cx="7543800" cy="54864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685800"/>
            <a:ext cx="3815379" cy="1692835"/>
          </a:xfrm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700"/>
              <a:t>User Stories (Features) Worked 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6FE5A8-8C9A-4D97-A7C4-214929653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823" y="685797"/>
            <a:ext cx="89154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220699-CBA8-4802-8D74-2E1194AB2E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039" r="10585" b="-2"/>
          <a:stretch/>
        </p:blipFill>
        <p:spPr>
          <a:xfrm>
            <a:off x="5145741" y="1048447"/>
            <a:ext cx="3603812" cy="480508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6297F2B-78AD-4022-83A4-78FC55E11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4846" y="6172201"/>
            <a:ext cx="89154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2D17E33-073F-44A2-0715-F25549464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741" y="2360174"/>
            <a:ext cx="4455459" cy="4034473"/>
          </a:xfrm>
        </p:spPr>
        <p:txBody>
          <a:bodyPr>
            <a:normAutofit fontScale="62500" lnSpcReduction="20000"/>
          </a:bodyPr>
          <a:lstStyle/>
          <a:p>
            <a:pPr lvl="0"/>
            <a:r>
              <a:rPr lang="en-US" dirty="0"/>
              <a:t>Signup &amp; Login</a:t>
            </a:r>
          </a:p>
          <a:p>
            <a:pPr lvl="0"/>
            <a:r>
              <a:rPr lang="en-US" dirty="0"/>
              <a:t>Resume Upload &amp; Matching Score Calculation</a:t>
            </a:r>
          </a:p>
          <a:p>
            <a:pPr lvl="0"/>
            <a:r>
              <a:rPr lang="en-US" dirty="0"/>
              <a:t>Tool Used: Jira</a:t>
            </a:r>
          </a:p>
          <a:p>
            <a:pPr lvl="0"/>
            <a:r>
              <a:rPr lang="en-US" dirty="0"/>
              <a:t>Prioritized and tracked each story with story points and statuses.</a:t>
            </a:r>
          </a:p>
          <a:p>
            <a:pPr lvl="0"/>
            <a:r>
              <a:rPr lang="en-US" b="0" i="0" u="none" dirty="0"/>
              <a:t>The user stories we worked on include </a:t>
            </a:r>
            <a:r>
              <a:rPr lang="en-US" b="1" i="0" u="none" dirty="0"/>
              <a:t>Signup &amp; Login</a:t>
            </a:r>
            <a:r>
              <a:rPr lang="en-US" b="0" i="0" u="none" dirty="0"/>
              <a:t> and </a:t>
            </a:r>
            <a:r>
              <a:rPr lang="en-US" b="1" i="0" u="none" dirty="0"/>
              <a:t>Resume Upload &amp; Matching Score Calculation</a:t>
            </a:r>
            <a:r>
              <a:rPr lang="en-US" b="0" i="0" u="none" dirty="0"/>
              <a:t>, both essential features as outlined in the project plan. These stories are tracked using </a:t>
            </a:r>
            <a:r>
              <a:rPr lang="en-US" b="1" i="0" u="none" dirty="0"/>
              <a:t>Jira</a:t>
            </a:r>
            <a:r>
              <a:rPr lang="en-US" b="0" i="0" u="none" dirty="0"/>
              <a:t> and are prioritized with story points to ensure steady progress through the iteration.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C5341-C361-A9BA-4CA0-9CD39C097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88308"/>
            <a:ext cx="5391742" cy="102142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-webkit-standard"/>
              </a:rPr>
              <a:t>SCRUM Task Progress - Iteration 1</a:t>
            </a:r>
            <a:endParaRPr lang="en-US" sz="3200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602039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123608" y="6267491"/>
            <a:ext cx="602039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15577E6-88C5-73D2-34B5-7F1D98E4DC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5545255"/>
              </p:ext>
            </p:extLst>
          </p:nvPr>
        </p:nvGraphicFramePr>
        <p:xfrm>
          <a:off x="1044176" y="1585476"/>
          <a:ext cx="7055647" cy="5065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4107">
                  <a:extLst>
                    <a:ext uri="{9D8B030D-6E8A-4147-A177-3AD203B41FA5}">
                      <a16:colId xmlns:a16="http://schemas.microsoft.com/office/drawing/2014/main" val="3836183976"/>
                    </a:ext>
                  </a:extLst>
                </a:gridCol>
                <a:gridCol w="1768597">
                  <a:extLst>
                    <a:ext uri="{9D8B030D-6E8A-4147-A177-3AD203B41FA5}">
                      <a16:colId xmlns:a16="http://schemas.microsoft.com/office/drawing/2014/main" val="2637064833"/>
                    </a:ext>
                  </a:extLst>
                </a:gridCol>
                <a:gridCol w="1650882">
                  <a:extLst>
                    <a:ext uri="{9D8B030D-6E8A-4147-A177-3AD203B41FA5}">
                      <a16:colId xmlns:a16="http://schemas.microsoft.com/office/drawing/2014/main" val="3482997919"/>
                    </a:ext>
                  </a:extLst>
                </a:gridCol>
                <a:gridCol w="1319360">
                  <a:extLst>
                    <a:ext uri="{9D8B030D-6E8A-4147-A177-3AD203B41FA5}">
                      <a16:colId xmlns:a16="http://schemas.microsoft.com/office/drawing/2014/main" val="3533788037"/>
                    </a:ext>
                  </a:extLst>
                </a:gridCol>
                <a:gridCol w="1052701">
                  <a:extLst>
                    <a:ext uri="{9D8B030D-6E8A-4147-A177-3AD203B41FA5}">
                      <a16:colId xmlns:a16="http://schemas.microsoft.com/office/drawing/2014/main" val="2936546691"/>
                    </a:ext>
                  </a:extLst>
                </a:gridCol>
              </a:tblGrid>
              <a:tr h="3234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Issue ID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Story Points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Assignee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237156617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SCRUM-56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Integrate React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85219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SCRUM-57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Integrate J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3337239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SCRUM-59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Create Layout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DO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83569783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SCRUM-60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Create table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 REVIEW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8536803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SCRUM-33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Bulk Resume Upload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2883050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SCRUM-49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Recruiter Upload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4588647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SCRUM-40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Reset Password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DO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4678355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SCRUM-69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Integrate React router - Landing page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JP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4982805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SCRUM-66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Figma component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JP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05814402"/>
                  </a:ext>
                </a:extLst>
              </a:tr>
              <a:tr h="57713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 - 67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Figma pages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DONE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HK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3816302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 - 70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Integrate React router - Login page</a:t>
                      </a: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jp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811079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 - 71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Integrate React Router - App.tsx</a:t>
                      </a: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JP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95562313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 - 72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Integrate React router - signup page</a:t>
                      </a: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HK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78364874"/>
                  </a:ext>
                </a:extLst>
              </a:tr>
              <a:tr h="3234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SCRUM - 73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Integreate React Router - Forgotpasswpord page</a:t>
                      </a: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HK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730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76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69925"/>
            <a:ext cx="3381709" cy="1325563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3700">
                <a:solidFill>
                  <a:schemeClr val="bg1"/>
                </a:solidFill>
              </a:rPr>
              <a:t>Implementation and Testing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2026340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4500" y="2398957"/>
            <a:ext cx="7054999" cy="3526144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Implemented Features: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Resume Upload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Testing:</a:t>
            </a:r>
          </a:p>
          <a:p>
            <a:r>
              <a:rPr lang="en-US" sz="2400" dirty="0">
                <a:solidFill>
                  <a:schemeClr val="bg1"/>
                </a:solidFill>
              </a:rPr>
              <a:t>Unit testing (Jest for frontend, integration testing for backend)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Code coverage metrics tracked</a:t>
            </a:r>
          </a:p>
          <a:p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Unit testing is still in progress, with </a:t>
            </a:r>
            <a:r>
              <a:rPr lang="en-US" sz="2400" b="1" i="0" u="none" strike="noStrike" dirty="0">
                <a:solidFill>
                  <a:schemeClr val="bg1"/>
                </a:solidFill>
                <a:effectLst/>
              </a:rPr>
              <a:t>Jest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 used for frontend testing and </a:t>
            </a:r>
            <a:r>
              <a:rPr lang="en-US" sz="2400" b="1" i="0" u="none" strike="noStrike" dirty="0">
                <a:solidFill>
                  <a:schemeClr val="bg1"/>
                </a:solidFill>
                <a:effectLst/>
              </a:rPr>
              <a:t>integration testing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 for the backend. Code coverage metrics are being actively tracked to ensure thorough testing. While testing is ongoing, no major issues have been identified so far.</a:t>
            </a:r>
            <a:endParaRPr lang="en-US" sz="4200" dirty="0">
              <a:solidFill>
                <a:schemeClr val="bg1"/>
              </a:solidFill>
            </a:endParaRPr>
          </a:p>
          <a:p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Unit testing is still in progress, with 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</a:rPr>
              <a:t>Jest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used for frontend testing and 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</a:rPr>
              <a:t>integration testing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for the backend. Code coverage metrics are being actively tracked to ensure thorough testing. While testing is ongoing, no major issues have been identified so far.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29E0D8-A5C2-8E63-FDA5-448C170D2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646" y="386930"/>
            <a:ext cx="7606349" cy="1300554"/>
          </a:xfrm>
        </p:spPr>
        <p:txBody>
          <a:bodyPr anchor="b">
            <a:normAutofit/>
          </a:bodyPr>
          <a:lstStyle/>
          <a:p>
            <a:r>
              <a:rPr lang="en-US" sz="4200"/>
              <a:t>DataBase Diagram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1" y="1998845"/>
            <a:ext cx="859094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8537521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106F4D55-EA23-900B-97BC-D4728273B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0558" y="2599508"/>
            <a:ext cx="4785959" cy="3469821"/>
          </a:xfrm>
          <a:prstGeom prst="rect">
            <a:avLst/>
          </a:prstGeom>
        </p:spPr>
      </p:pic>
      <p:sp>
        <p:nvSpPr>
          <p:cNvPr id="47" name="Content Placeholder 8">
            <a:extLst>
              <a:ext uri="{FF2B5EF4-FFF2-40B4-BE49-F238E27FC236}">
                <a16:creationId xmlns:a16="http://schemas.microsoft.com/office/drawing/2014/main" id="{EF356C11-72BC-EA07-4E06-DCF377C81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4821" y="2599509"/>
            <a:ext cx="3398174" cy="3639450"/>
          </a:xfrm>
        </p:spPr>
        <p:txBody>
          <a:bodyPr anchor="ctr">
            <a:normAutofit/>
          </a:bodyPr>
          <a:lstStyle/>
          <a:p>
            <a:r>
              <a:rPr lang="en-US" sz="1100" b="1" dirty="0"/>
              <a:t>User-Centric Structure</a:t>
            </a:r>
            <a:r>
              <a:rPr lang="en-US" sz="1100" dirty="0"/>
              <a:t>: The schema is built around the </a:t>
            </a:r>
            <a:r>
              <a:rPr lang="en-US" sz="1100" b="1" dirty="0"/>
              <a:t>Users</a:t>
            </a:r>
            <a:r>
              <a:rPr lang="en-US" sz="1100" dirty="0"/>
              <a:t> table, linking users to key elements like </a:t>
            </a:r>
            <a:r>
              <a:rPr lang="en-US" sz="1100" b="1" dirty="0"/>
              <a:t>Resumes</a:t>
            </a:r>
            <a:r>
              <a:rPr lang="en-US" sz="1100" dirty="0"/>
              <a:t>, </a:t>
            </a:r>
            <a:r>
              <a:rPr lang="en-US" sz="1100" b="1" dirty="0"/>
              <a:t>Job Listings</a:t>
            </a:r>
            <a:r>
              <a:rPr lang="en-US" sz="1100" dirty="0"/>
              <a:t>, </a:t>
            </a:r>
            <a:r>
              <a:rPr lang="en-US" sz="1100" b="1" dirty="0"/>
              <a:t>Applications</a:t>
            </a:r>
            <a:r>
              <a:rPr lang="en-US" sz="1100" dirty="0"/>
              <a:t>, and </a:t>
            </a:r>
            <a:r>
              <a:rPr lang="en-US" sz="1100" b="1" dirty="0"/>
              <a:t>Recruiter Shortlists</a:t>
            </a:r>
            <a:r>
              <a:rPr lang="en-US" sz="1100" dirty="0"/>
              <a:t>, ensuring a comprehensive view of both applicants and recruiters.</a:t>
            </a:r>
          </a:p>
          <a:p>
            <a:r>
              <a:rPr lang="en-US" sz="1100" b="1" dirty="0"/>
              <a:t>Job and Resume Matching</a:t>
            </a:r>
            <a:r>
              <a:rPr lang="en-US" sz="1100" dirty="0"/>
              <a:t>: The </a:t>
            </a:r>
            <a:r>
              <a:rPr lang="en-US" sz="1100" b="1" dirty="0" err="1"/>
              <a:t>ResumeMatch</a:t>
            </a:r>
            <a:r>
              <a:rPr lang="en-US" sz="1100" dirty="0"/>
              <a:t> table connects </a:t>
            </a:r>
            <a:r>
              <a:rPr lang="en-US" sz="1100" b="1" dirty="0"/>
              <a:t>Resumes</a:t>
            </a:r>
            <a:r>
              <a:rPr lang="en-US" sz="1100" dirty="0"/>
              <a:t> and </a:t>
            </a:r>
            <a:r>
              <a:rPr lang="en-US" sz="1100" b="1" dirty="0"/>
              <a:t>Job Listings</a:t>
            </a:r>
            <a:r>
              <a:rPr lang="en-US" sz="1100" dirty="0"/>
              <a:t> by calculating scores like </a:t>
            </a:r>
            <a:r>
              <a:rPr lang="en-US" sz="1100" b="1" dirty="0" err="1"/>
              <a:t>coreRequirementScore</a:t>
            </a:r>
            <a:r>
              <a:rPr lang="en-US" sz="1100" dirty="0"/>
              <a:t> and </a:t>
            </a:r>
            <a:r>
              <a:rPr lang="en-US" sz="1100" b="1" dirty="0" err="1"/>
              <a:t>competencyScore</a:t>
            </a:r>
            <a:r>
              <a:rPr lang="en-US" sz="1100" dirty="0"/>
              <a:t>, helping recruiters match applicants to job requirements effectively.</a:t>
            </a:r>
          </a:p>
          <a:p>
            <a:r>
              <a:rPr lang="en-US" sz="1100" b="1" dirty="0"/>
              <a:t>Document and Application Management</a:t>
            </a:r>
            <a:r>
              <a:rPr lang="en-US" sz="1100" dirty="0"/>
              <a:t>: The </a:t>
            </a:r>
            <a:r>
              <a:rPr lang="en-US" sz="1100" b="1" dirty="0"/>
              <a:t>Storage</a:t>
            </a:r>
            <a:r>
              <a:rPr lang="en-US" sz="1100" dirty="0"/>
              <a:t> table manages uploaded documents (resumes), and the </a:t>
            </a:r>
            <a:r>
              <a:rPr lang="en-US" sz="1100" b="1" dirty="0"/>
              <a:t>Applications</a:t>
            </a:r>
            <a:r>
              <a:rPr lang="en-US" sz="1100" dirty="0"/>
              <a:t> table tracks the application flow, linking users, resumes, and job listings to streamline the recruitment process.</a:t>
            </a:r>
          </a:p>
          <a:p>
            <a:endParaRPr lang="en-US" sz="17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23318" y="2332075"/>
            <a:ext cx="781700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91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5850" y="448721"/>
            <a:ext cx="3535497" cy="1225650"/>
          </a:xfrm>
        </p:spPr>
        <p:txBody>
          <a:bodyPr anchor="b">
            <a:normAutofit/>
          </a:bodyPr>
          <a:lstStyle/>
          <a:p>
            <a:r>
              <a:rPr lang="en-US" sz="3300">
                <a:solidFill>
                  <a:schemeClr val="bg1"/>
                </a:solidFill>
              </a:rPr>
              <a:t>Software Architecture</a:t>
            </a:r>
          </a:p>
        </p:txBody>
      </p:sp>
      <p:pic>
        <p:nvPicPr>
          <p:cNvPr id="6" name="Picture 5" descr="A diagram of a server&#10;&#10;Description automatically generated">
            <a:extLst>
              <a:ext uri="{FF2B5EF4-FFF2-40B4-BE49-F238E27FC236}">
                <a16:creationId xmlns:a16="http://schemas.microsoft.com/office/drawing/2014/main" id="{40D965B2-2515-DF64-9895-D9E5418EC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9756"/>
            <a:ext cx="4882387" cy="3136934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895850" y="1749756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5850" y="1909192"/>
            <a:ext cx="3535497" cy="364771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Tech Stack: React, </a:t>
            </a:r>
            <a:r>
              <a:rPr lang="en-US" sz="2400" dirty="0" err="1">
                <a:solidFill>
                  <a:schemeClr val="bg1"/>
                </a:solidFill>
              </a:rPr>
              <a:t>Fastify</a:t>
            </a:r>
            <a:r>
              <a:rPr lang="en-US" sz="2400" dirty="0">
                <a:solidFill>
                  <a:schemeClr val="bg1"/>
                </a:solidFill>
              </a:rPr>
              <a:t>, Prisma, PostgreSQL, AWS (ECS, RDS)</a:t>
            </a:r>
          </a:p>
          <a:p>
            <a:r>
              <a:rPr lang="en-US" sz="2400" dirty="0">
                <a:solidFill>
                  <a:schemeClr val="bg1"/>
                </a:solidFill>
              </a:rPr>
              <a:t>Mapped architecture to the code structure.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895850" y="5707672"/>
            <a:ext cx="35354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892E19-92E7-4BB2-8C3F-DBDFE8D9D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3436144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1E493D3-31D9-4B80-9798-EEA082E12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2E6AA4D-EC17-45B5-B621-DF0FD91FD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D56F11D0-7966-41FE-AAB9-EC0C54F11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86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EDE579A-0A12-4A10-85D4-A8DA1663B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CA79E3-BA58-419A-8541-7498AC2633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2348C622-BC44-4959-B64E-427015FD1F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8841A98-AA1D-4F65-A368-EF31110B07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6609F08-9B2C-4879-AC68-E3E537BED7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6910EFC9-D70D-42FD-BCCD-AB1F710BFD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83BEF371-1E22-4C4F-A62F-AC6B92CAE0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E63031E-F352-0C3D-2336-672F38C3F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316" y="1641752"/>
            <a:ext cx="1991915" cy="3213277"/>
          </a:xfrm>
        </p:spPr>
        <p:txBody>
          <a:bodyPr anchor="t">
            <a:normAutofit/>
          </a:bodyPr>
          <a:lstStyle/>
          <a:p>
            <a:r>
              <a:rPr lang="en-US" sz="3500"/>
              <a:t>Data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782EA-DB99-FBC6-E563-5E11505EF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9730" y="0"/>
            <a:ext cx="5554270" cy="68580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⁠User Interaction: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The user interacts with the system through a web interface or client.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Requests are routed through a Load Balancer to distribute traffic across available backend resources.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 Authentication and Authorization (</a:t>
            </a:r>
            <a:r>
              <a:rPr lang="en-US" sz="1600" b="1" dirty="0" err="1">
                <a:solidFill>
                  <a:schemeClr val="tx1">
                    <a:alpha val="80000"/>
                  </a:schemeClr>
                </a:solidFill>
              </a:rPr>
              <a:t>Keycloak</a:t>
            </a: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):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 err="1">
                <a:solidFill>
                  <a:schemeClr val="tx1">
                    <a:alpha val="80000"/>
                  </a:schemeClr>
                </a:solidFill>
              </a:rPr>
              <a:t>Keycloak</a:t>
            </a: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 handles user authentication, providing secure tokens upon login.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It communicates with both the Load Balancer and </a:t>
            </a:r>
            <a:r>
              <a:rPr lang="en-US" sz="1600" dirty="0" err="1">
                <a:solidFill>
                  <a:schemeClr val="tx1">
                    <a:alpha val="80000"/>
                  </a:schemeClr>
                </a:solidFill>
              </a:rPr>
              <a:t>Fastify</a:t>
            </a: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 Servers to ensure authorized access.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  AWS ECS Cluster: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Core processing happens in an AWS ECS Cluster, which runs multiple Docker containers.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These containers host </a:t>
            </a:r>
            <a:r>
              <a:rPr lang="en-US" sz="1600" dirty="0" err="1">
                <a:solidFill>
                  <a:schemeClr val="tx1">
                    <a:alpha val="80000"/>
                  </a:schemeClr>
                </a:solidFill>
              </a:rPr>
              <a:t>Fastify</a:t>
            </a: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 servers that handle application logic, including user requests and backend interactions.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Database Layer (PostgreSQL and Prisma ORM):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The system uses PostgreSQL for data storage.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Prisma ORM facilitates smooth data interactions between </a:t>
            </a:r>
            <a:r>
              <a:rPr lang="en-US" sz="1600" dirty="0" err="1">
                <a:solidFill>
                  <a:schemeClr val="tx1">
                    <a:alpha val="80000"/>
                  </a:schemeClr>
                </a:solidFill>
              </a:rPr>
              <a:t>Fastify</a:t>
            </a: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 servers and the database.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3rd Party AI Model Integration: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For advanced AI tasks (e.g., resume matching), </a:t>
            </a:r>
            <a:r>
              <a:rPr lang="en-US" sz="1600" dirty="0" err="1">
                <a:solidFill>
                  <a:schemeClr val="tx1">
                    <a:alpha val="80000"/>
                  </a:schemeClr>
                </a:solidFill>
              </a:rPr>
              <a:t>Fastify</a:t>
            </a: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 servers interact with a 3rd Party AI Model.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Data is processed based on business logic and returned to the server.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alpha val="80000"/>
                  </a:schemeClr>
                </a:solidFill>
              </a:rPr>
              <a:t>Event Streaming (AWS SQS):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Asynchronous events, such as logs or notifications, are sent to AWS SQS for further processing.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tx1">
                    <a:alpha val="80000"/>
                  </a:schemeClr>
                </a:solidFill>
              </a:rPr>
              <a:t>SQS manages the event stream generated by the system</a:t>
            </a:r>
            <a:r>
              <a:rPr lang="en-US" sz="900" dirty="0">
                <a:solidFill>
                  <a:schemeClr val="tx1">
                    <a:alpha val="8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36805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892E19-92E7-4BB2-8C3F-DBDFE8D9D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3436144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1E493D3-31D9-4B80-9798-EEA082E12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2E6AA4D-EC17-45B5-B621-DF0FD91FD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D56F11D0-7966-41FE-AAB9-EC0C54F11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86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EDE579A-0A12-4A10-85D4-A8DA1663B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CA79E3-BA58-419A-8541-7498AC2633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2348C622-BC44-4959-B64E-427015FD1F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8841A98-AA1D-4F65-A368-EF31110B07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6609F08-9B2C-4879-AC68-E3E537BED7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6910EFC9-D70D-42FD-BCCD-AB1F710BFD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83BEF371-1E22-4C4F-A62F-AC6B92CAE0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" y="1641752"/>
            <a:ext cx="2520791" cy="3213277"/>
          </a:xfrm>
        </p:spPr>
        <p:txBody>
          <a:bodyPr anchor="t">
            <a:normAutofit/>
          </a:bodyPr>
          <a:lstStyle/>
          <a:p>
            <a:r>
              <a:rPr lang="en-US" sz="3200" dirty="0"/>
              <a:t>Configuration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4300" y="1721579"/>
            <a:ext cx="4605337" cy="3952648"/>
          </a:xfrm>
        </p:spPr>
        <p:txBody>
          <a:bodyPr>
            <a:normAutofit fontScale="92500"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Branching Strategy: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GitHub branching strategy used, with individual branches for features.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Code Review: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Pull requests reviewed by at least 2 members before merging.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No major bugs identified.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CI/CD: Initial setup using GitHub Actions and AWS ECS.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1132</Words>
  <Application>Microsoft Office PowerPoint</Application>
  <PresentationFormat>On-screen Show (4:3)</PresentationFormat>
  <Paragraphs>168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Helvetica Neue Medium</vt:lpstr>
      <vt:lpstr>-webkit-standard</vt:lpstr>
      <vt:lpstr>Office Theme</vt:lpstr>
      <vt:lpstr>Iteration 1 - ResumeAI</vt:lpstr>
      <vt:lpstr>Summary of Program in Iteration 1</vt:lpstr>
      <vt:lpstr>User Stories (Features) Worked On</vt:lpstr>
      <vt:lpstr>SCRUM Task Progress - Iteration 1</vt:lpstr>
      <vt:lpstr>Implementation and Testing</vt:lpstr>
      <vt:lpstr>DataBase Diagram</vt:lpstr>
      <vt:lpstr>Software Architecture</vt:lpstr>
      <vt:lpstr>Data Flow</vt:lpstr>
      <vt:lpstr>Configuration Work</vt:lpstr>
      <vt:lpstr>Code Setup</vt:lpstr>
      <vt:lpstr>API</vt:lpstr>
      <vt:lpstr>Database</vt:lpstr>
      <vt:lpstr>Web</vt:lpstr>
      <vt:lpstr>API Implementation</vt:lpstr>
      <vt:lpstr>Plan for Next Iteration</vt:lpstr>
      <vt:lpstr>DEMO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Tushar Kendre</cp:lastModifiedBy>
  <cp:revision>14</cp:revision>
  <dcterms:created xsi:type="dcterms:W3CDTF">2013-01-27T09:14:16Z</dcterms:created>
  <dcterms:modified xsi:type="dcterms:W3CDTF">2024-10-18T01:51:48Z</dcterms:modified>
  <cp:category/>
</cp:coreProperties>
</file>

<file path=docProps/thumbnail.jpeg>
</file>